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55" r:id="rId2"/>
    <p:sldId id="354" r:id="rId3"/>
    <p:sldId id="335" r:id="rId4"/>
    <p:sldId id="311" r:id="rId5"/>
    <p:sldId id="337" r:id="rId6"/>
    <p:sldId id="351" r:id="rId7"/>
    <p:sldId id="347" r:id="rId8"/>
    <p:sldId id="348" r:id="rId9"/>
    <p:sldId id="313" r:id="rId10"/>
    <p:sldId id="325" r:id="rId11"/>
    <p:sldId id="333" r:id="rId12"/>
    <p:sldId id="328" r:id="rId13"/>
    <p:sldId id="350" r:id="rId14"/>
    <p:sldId id="318" r:id="rId15"/>
    <p:sldId id="352" r:id="rId16"/>
  </p:sldIdLst>
  <p:sldSz cx="12192000" cy="6858000"/>
  <p:notesSz cx="6797675" cy="9867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6" userDrawn="1">
          <p15:clr>
            <a:srgbClr val="A4A3A4"/>
          </p15:clr>
        </p15:guide>
        <p15:guide id="2" pos="38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44" autoAdjust="0"/>
    <p:restoredTop sz="87791" autoAdjust="0"/>
  </p:normalViewPr>
  <p:slideViewPr>
    <p:cSldViewPr snapToGrid="0" showGuides="1">
      <p:cViewPr varScale="1">
        <p:scale>
          <a:sx n="111" d="100"/>
          <a:sy n="111" d="100"/>
        </p:scale>
        <p:origin x="396" y="138"/>
      </p:cViewPr>
      <p:guideLst>
        <p:guide orient="horz" pos="2126"/>
        <p:guide pos="382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67"/>
          </a:xfrm>
          <a:prstGeom prst="rect">
            <a:avLst/>
          </a:prstGeom>
        </p:spPr>
        <p:txBody>
          <a:bodyPr vert="horz" lIns="90580" tIns="45290" rIns="90580" bIns="4529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67"/>
          </a:xfrm>
          <a:prstGeom prst="rect">
            <a:avLst/>
          </a:prstGeom>
        </p:spPr>
        <p:txBody>
          <a:bodyPr vert="horz" lIns="90580" tIns="45290" rIns="90580" bIns="45290" rtlCol="0"/>
          <a:lstStyle>
            <a:lvl1pPr algn="r">
              <a:defRPr sz="1200"/>
            </a:lvl1pPr>
          </a:lstStyle>
          <a:p>
            <a:fld id="{363C6BA9-68A7-43A0-B51C-3263463FB9F9}" type="datetimeFigureOut">
              <a:rPr lang="en-GB" smtClean="0"/>
              <a:t>15/03/2024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534"/>
            <a:ext cx="2946400" cy="495367"/>
          </a:xfrm>
          <a:prstGeom prst="rect">
            <a:avLst/>
          </a:prstGeom>
        </p:spPr>
        <p:txBody>
          <a:bodyPr vert="horz" lIns="90580" tIns="45290" rIns="90580" bIns="4529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2534"/>
            <a:ext cx="2946400" cy="495367"/>
          </a:xfrm>
          <a:prstGeom prst="rect">
            <a:avLst/>
          </a:prstGeom>
        </p:spPr>
        <p:txBody>
          <a:bodyPr vert="horz" lIns="90580" tIns="45290" rIns="90580" bIns="45290" rtlCol="0" anchor="b"/>
          <a:lstStyle>
            <a:lvl1pPr algn="r">
              <a:defRPr sz="1200"/>
            </a:lvl1pPr>
          </a:lstStyle>
          <a:p>
            <a:fld id="{30784FE3-A3D4-4533-80C6-DCF9799D0DDF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67"/>
          </a:xfrm>
          <a:prstGeom prst="rect">
            <a:avLst/>
          </a:prstGeom>
        </p:spPr>
        <p:txBody>
          <a:bodyPr vert="horz" lIns="90580" tIns="45290" rIns="90580" bIns="4529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67"/>
          </a:xfrm>
          <a:prstGeom prst="rect">
            <a:avLst/>
          </a:prstGeom>
        </p:spPr>
        <p:txBody>
          <a:bodyPr vert="horz" lIns="90580" tIns="45290" rIns="90580" bIns="45290" rtlCol="0"/>
          <a:lstStyle>
            <a:lvl1pPr algn="r">
              <a:defRPr sz="1200"/>
            </a:lvl1pPr>
          </a:lstStyle>
          <a:p>
            <a:fld id="{45D742BB-8069-4014-A60F-1126B4B6F5EF}" type="datetimeFigureOut">
              <a:rPr lang="en-GB" smtClean="0"/>
              <a:t>15/03/2024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80" tIns="45290" rIns="90580" bIns="4529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48583"/>
            <a:ext cx="5438775" cy="3885633"/>
          </a:xfrm>
          <a:prstGeom prst="rect">
            <a:avLst/>
          </a:prstGeom>
        </p:spPr>
        <p:txBody>
          <a:bodyPr vert="horz" lIns="90580" tIns="45290" rIns="90580" bIns="4529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2534"/>
            <a:ext cx="2946400" cy="495367"/>
          </a:xfrm>
          <a:prstGeom prst="rect">
            <a:avLst/>
          </a:prstGeom>
        </p:spPr>
        <p:txBody>
          <a:bodyPr vert="horz" lIns="90580" tIns="45290" rIns="90580" bIns="4529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2534"/>
            <a:ext cx="2946400" cy="495367"/>
          </a:xfrm>
          <a:prstGeom prst="rect">
            <a:avLst/>
          </a:prstGeom>
        </p:spPr>
        <p:txBody>
          <a:bodyPr vert="horz" lIns="90580" tIns="45290" rIns="90580" bIns="45290" rtlCol="0" anchor="b"/>
          <a:lstStyle>
            <a:lvl1pPr algn="r">
              <a:defRPr sz="1200"/>
            </a:lvl1pPr>
          </a:lstStyle>
          <a:p>
            <a:fld id="{B2D74EB5-85E7-42CA-A80C-626FC7395CE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74EB5-85E7-42CA-A80C-626FC7395CE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520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yriad Pro" panose="020B0503030403020204" pitchFamily="34" charset="0"/>
              </a:defRPr>
            </a:lvl1pPr>
          </a:lstStyle>
          <a:p>
            <a:fld id="{7AA38066-8DBC-4CB1-8424-6C6FB5CE3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 panose="020B0503030403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yriad Pro" panose="020B0503030403020204" pitchFamily="34" charset="0"/>
              </a:defRPr>
            </a:lvl1pPr>
          </a:lstStyle>
          <a:p>
            <a:fld id="{02DD943B-8DB2-4B15-BE1D-D6EF1EA91D8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5271796" y="2276669"/>
            <a:ext cx="5962975" cy="2108719"/>
          </a:xfrm>
        </p:spPr>
        <p:txBody>
          <a:bodyPr>
            <a:normAutofit/>
          </a:bodyPr>
          <a:lstStyle>
            <a:lvl1pPr marL="0" indent="0">
              <a:buNone/>
              <a:defRPr sz="3600" b="1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8066-8DBC-4CB1-8424-6C6FB5CE3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D943B-8DB2-4B15-BE1D-D6EF1EA91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8066-8DBC-4CB1-8424-6C6FB5CE3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D943B-8DB2-4B15-BE1D-D6EF1EA91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8066-8DBC-4CB1-8424-6C6FB5CE3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D943B-8DB2-4B15-BE1D-D6EF1EA91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059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ntent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chemeClr val="tx2">
                    <a:lumMod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2783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8066-8DBC-4CB1-8424-6C6FB5CE3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D943B-8DB2-4B15-BE1D-D6EF1EA91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yriad Pro" panose="020B0503030403020204" pitchFamily="34" charset="0"/>
              </a:defRPr>
            </a:lvl1pPr>
          </a:lstStyle>
          <a:p>
            <a:fld id="{7AA38066-8DBC-4CB1-8424-6C6FB5CE3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yriad Pro" panose="020B0503030403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yriad Pro" panose="020B0503030403020204" pitchFamily="34" charset="0"/>
              </a:defRPr>
            </a:lvl1pPr>
          </a:lstStyle>
          <a:p>
            <a:fld id="{02DD943B-8DB2-4B15-BE1D-D6EF1EA91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ntent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88017" cy="1325563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tx2">
                    <a:lumMod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088017" cy="4351338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8066-8DBC-4CB1-8424-6C6FB5CE3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83017" y="6356350"/>
            <a:ext cx="2743200" cy="365125"/>
          </a:xfrm>
        </p:spPr>
        <p:txBody>
          <a:bodyPr/>
          <a:lstStyle/>
          <a:p>
            <a:fld id="{02DD943B-8DB2-4B15-BE1D-D6EF1EA91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8066-8DBC-4CB1-8424-6C6FB5CE3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D943B-8DB2-4B15-BE1D-D6EF1EA91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8066-8DBC-4CB1-8424-6C6FB5CE3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D943B-8DB2-4B15-BE1D-D6EF1EA91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8066-8DBC-4CB1-8424-6C6FB5CE3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D943B-8DB2-4B15-BE1D-D6EF1EA91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8066-8DBC-4CB1-8424-6C6FB5CE3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D943B-8DB2-4B15-BE1D-D6EF1EA91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8066-8DBC-4CB1-8424-6C6FB5CE3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D943B-8DB2-4B15-BE1D-D6EF1EA91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38066-8DBC-4CB1-8424-6C6FB5CE3B80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D943B-8DB2-4B15-BE1D-D6EF1EA91D8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logo with blue text and colorful circles&#10;&#10;Description automatically generated">
            <a:extLst>
              <a:ext uri="{FF2B5EF4-FFF2-40B4-BE49-F238E27FC236}">
                <a16:creationId xmlns:a16="http://schemas.microsoft.com/office/drawing/2014/main" id="{09806473-DD46-EDD1-06FD-DE8D139421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9132" y="1515592"/>
            <a:ext cx="7806906" cy="3630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391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6675"/>
            <a:ext cx="10515600" cy="885825"/>
          </a:xfrm>
        </p:spPr>
        <p:txBody>
          <a:bodyPr>
            <a:normAutofit fontScale="90000"/>
          </a:bodyPr>
          <a:lstStyle/>
          <a:p>
            <a:r>
              <a:rPr lang="sr-Cyrl-R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/>
            </a:r>
            <a:br>
              <a:rPr lang="sr-Cyrl-R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sr-Cyrl-RS" sz="355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Фаза понуде</a:t>
            </a:r>
            <a:br>
              <a:rPr lang="sr-Cyrl-RS" sz="355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endParaRPr lang="en-US" sz="3555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8251"/>
            <a:ext cx="10515600" cy="4220158"/>
          </a:xfrm>
        </p:spPr>
        <p:txBody>
          <a:bodyPr>
            <a:normAutofit fontScale="80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ПОНУДЕ ЗА НАСТАВАК ОБРАЗОВАЊА И ОБУКУ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endParaRPr lang="sr-Cyrl-RS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Стручна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пракса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Обука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тржиште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рада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Обука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на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захтев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послодавца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Функционално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основно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образовање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одраслих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sr-Cyrl-R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ПОНУДЕ ЗА РАДНУ ПРАКСУ: </a:t>
            </a:r>
            <a:endParaRPr lang="sr-Cyrl-RS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Радна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пракса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Програм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подстицања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запошљавања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младих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„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Моја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прва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платаˮ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417" y="5772150"/>
            <a:ext cx="2221858" cy="9907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543051"/>
          </a:xfrm>
        </p:spPr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Финансијска средства за спровођење Плана имплементације</a:t>
            </a:r>
            <a:br>
              <a:rPr lang="sr-Cyrl-R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8775"/>
            <a:ext cx="10515600" cy="3981450"/>
          </a:xfrm>
        </p:spPr>
        <p:txBody>
          <a:bodyPr>
            <a:noAutofit/>
          </a:bodyPr>
          <a:lstStyle/>
          <a:p>
            <a:r>
              <a:rPr lang="sr-Cyrl-RS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Процењени трошкови </a:t>
            </a:r>
            <a:r>
              <a:rPr lang="sr-Cyrl-RS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r-Cyrl-RS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око 4,5 </a:t>
            </a:r>
            <a:r>
              <a:rPr lang="sr-Cyrl-RS" alt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млрд</a:t>
            </a:r>
            <a:r>
              <a:rPr lang="sr-Cyrl-RS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динара (око 37,7 </a:t>
            </a:r>
            <a:r>
              <a:rPr lang="sr-Cyrl-RS" alt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</a:t>
            </a:r>
            <a:r>
              <a:rPr lang="sr-Cyrl-RS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евра</a:t>
            </a:r>
            <a:r>
              <a:rPr lang="sr-Cyrl-RS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sr-Cyrl-RS" altLang="en-US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Cyrl-R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72,9% </a:t>
            </a:r>
            <a:r>
              <a:rPr lang="sr-Cyrl-R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Буџет Републике Србије </a:t>
            </a:r>
            <a:endParaRPr lang="sr-Cyrl-R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Cyrl-R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24,7% фондови ЕУ и донаторска средства</a:t>
            </a:r>
          </a:p>
          <a:p>
            <a:pPr lvl="1"/>
            <a:r>
              <a:rPr lang="sr-Cyrl-R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2,4% финансијски јаз од 107 </a:t>
            </a:r>
            <a:r>
              <a:rPr lang="sr-Cyrl-R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</a:t>
            </a:r>
            <a:r>
              <a:rPr lang="sr-Cyrl-R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</a:t>
            </a:r>
            <a:r>
              <a:rPr lang="sr-Cyrl-R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инара</a:t>
            </a:r>
            <a:br>
              <a:rPr lang="sr-Cyrl-R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r-Cyrl-R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417" y="5772150"/>
            <a:ext cx="2221858" cy="9907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90500"/>
            <a:ext cx="10820401" cy="55054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Cyrl-RS" alt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Извештавање и</a:t>
            </a:r>
            <a:r>
              <a:rPr lang="sr-Latn-RS" alt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altLang="sr-Cyrl-R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размена података </a:t>
            </a:r>
            <a:r>
              <a:rPr lang="sr-Cyrl-RS" altLang="sr-Cyrl-R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altLang="sr-Cyrl-R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r-Cyrl-RS" altLang="sr-Cyrl-RS" sz="32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alt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 Гаранције за младе </a:t>
            </a:r>
          </a:p>
          <a:p>
            <a:pPr lvl="1"/>
            <a:r>
              <a:rPr lang="sr-Cyrl-RS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Прати спровођење реформи и иницијатива, прикупља податке од партнера и припрема извештаје.</a:t>
            </a:r>
          </a:p>
          <a:p>
            <a:pPr lvl="0"/>
            <a:r>
              <a:rPr lang="sr-Cyrl-RS" alt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Координационо тело </a:t>
            </a:r>
          </a:p>
          <a:p>
            <a:pPr lvl="1"/>
            <a:r>
              <a:rPr lang="sr-Cyrl-RS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Доставља извештај Влади Републике Србије најмање једном годишње;</a:t>
            </a:r>
          </a:p>
          <a:p>
            <a:pPr lvl="1"/>
            <a:r>
              <a:rPr lang="sr-Cyrl-RS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Доставља извештај Европској комисији до краја фебруара текуће, за претходну годину.</a:t>
            </a:r>
          </a:p>
          <a:p>
            <a:pPr lvl="0"/>
            <a:r>
              <a:rPr lang="sr-Cyrl-RS" alt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Стручна група Координационог тела </a:t>
            </a:r>
          </a:p>
          <a:p>
            <a:pPr lvl="1"/>
            <a:r>
              <a:rPr lang="sr-Cyrl-RS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Прати спровођење Плана имплементације;</a:t>
            </a:r>
          </a:p>
          <a:p>
            <a:pPr lvl="1"/>
            <a:r>
              <a:rPr lang="sr-Cyrl-RS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Извештава Координационо тело. </a:t>
            </a:r>
          </a:p>
          <a:p>
            <a:pPr lvl="0"/>
            <a:r>
              <a:rPr lang="sr-Cyrl-RS" altLang="sr-Cyrl-R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Ужи састав стручне групе - размена података и повезивање различитих база података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417" y="5772150"/>
            <a:ext cx="2221858" cy="9907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80" y="-400049"/>
            <a:ext cx="10599420" cy="1676399"/>
          </a:xfrm>
        </p:spPr>
        <p:txBody>
          <a:bodyPr/>
          <a:lstStyle/>
          <a:p>
            <a:r>
              <a:rPr lang="sr-Cyrl-R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Оквир показатеља за праћење Гаранције за младе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995" y="1276350"/>
            <a:ext cx="10758805" cy="43618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Latn-R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sr-Cyrl-R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Збирни </a:t>
            </a:r>
            <a:r>
              <a:rPr lang="sr-Cyrl-R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акроекономски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показатељи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индиректно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праћење</a:t>
            </a:r>
            <a:r>
              <a:rPr lang="sr-Cyrl-R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sr-Cyrl-R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Републички завод за статистику</a:t>
            </a:r>
            <a:r>
              <a:rPr lang="sr-Cyrl-R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sr-Cyrl-R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стопа </a:t>
            </a:r>
            <a:r>
              <a:rPr lang="sr-Latn-R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NEET</a:t>
            </a:r>
          </a:p>
          <a:p>
            <a:pPr marL="0" indent="0">
              <a:buNone/>
            </a:pPr>
            <a:r>
              <a:rPr lang="sr-Cyrl-R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показатељи тржишта рада</a:t>
            </a:r>
          </a:p>
          <a:p>
            <a:pPr marL="0" indent="0">
              <a:buNone/>
            </a:pPr>
            <a:r>
              <a:rPr lang="sr-Cyrl-R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показатељи образовања</a:t>
            </a:r>
          </a:p>
          <a:p>
            <a:pPr marL="0" indent="0">
              <a:buNone/>
            </a:pPr>
            <a:r>
              <a:rPr lang="sr-Cyrl-R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Показатељи </a:t>
            </a:r>
            <a:r>
              <a:rPr lang="sr-Cyrl-RS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sr-Cyrl-R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иректног </a:t>
            </a:r>
            <a:r>
              <a:rPr lang="sr-Cyrl-R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праћења </a:t>
            </a:r>
            <a:r>
              <a:rPr lang="sr-Cyrl-R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(прилив/одлив) (</a:t>
            </a:r>
            <a:r>
              <a:rPr lang="sr-Cyrl-R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Национална служба за запошљавање</a:t>
            </a:r>
            <a:r>
              <a:rPr lang="sr-Cyrl-R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</a:t>
            </a:r>
            <a:endParaRPr lang="sr-Cyrl-RS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+mj-lt"/>
              <a:buNone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3. </a:t>
            </a:r>
            <a:r>
              <a:rPr lang="sr-Cyrl-R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Индикатори резултата накнадног </a:t>
            </a:r>
            <a:r>
              <a:rPr lang="sr-Cyrl-R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праћења </a:t>
            </a:r>
            <a:r>
              <a:rPr lang="sr-Cyrl-R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(резултат/исход) (</a:t>
            </a:r>
            <a:r>
              <a:rPr lang="sr-Cyrl-R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Национална служба за запошљавање</a:t>
            </a:r>
            <a:r>
              <a:rPr lang="sr-Cyrl-R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 </a:t>
            </a:r>
            <a:endParaRPr lang="sr-Cyrl-RS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+mj-lt"/>
              <a:buNone/>
            </a:pPr>
            <a:endParaRPr lang="sr-Cyrl-RS" altLang="en-US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417" y="5772150"/>
            <a:ext cx="2221858" cy="9907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175" y="895350"/>
            <a:ext cx="10715625" cy="46672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sr-Cyrl-RS" altLang="sr-Cyrl-RS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/>
            <a:r>
              <a:rPr lang="sr-Cyrl-RS" altLang="sr-Cyrl-R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Почетак </a:t>
            </a:r>
            <a:r>
              <a:rPr lang="sr-Cyrl-RS" altLang="sr-Cyrl-R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пилотирања </a:t>
            </a:r>
            <a:r>
              <a:rPr lang="sr-Cyrl-RS" altLang="sr-Cyrl-R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Гаранције за младе – јануар 2024. године.</a:t>
            </a:r>
          </a:p>
          <a:p>
            <a:pPr algn="just"/>
            <a:r>
              <a:rPr lang="sr-Cyrl-C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sr-Cyrl-C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вођење </a:t>
            </a:r>
            <a:r>
              <a:rPr lang="sr-Cyrl-C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Гаранције за младе на подручју </a:t>
            </a:r>
            <a:r>
              <a:rPr lang="sr-Cyrl-C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 територије Републике </a:t>
            </a:r>
            <a:r>
              <a:rPr lang="sr-Cyrl-C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Србије – јануар 2027. године.</a:t>
            </a:r>
            <a:endParaRPr lang="en-US" altLang="sr-Cyrl-RS" sz="3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sr-Cyrl-RS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417" y="5772150"/>
            <a:ext cx="2221858" cy="9907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75" y="304799"/>
            <a:ext cx="11725275" cy="6257925"/>
          </a:xfrm>
        </p:spPr>
        <p:txBody>
          <a:bodyPr/>
          <a:lstStyle/>
          <a:p>
            <a:pPr marL="0" indent="0" algn="ctr">
              <a:buNone/>
            </a:pPr>
            <a:endParaRPr lang="sr-Cyrl-RS" b="1" i="1" dirty="0" smtClean="0"/>
          </a:p>
          <a:p>
            <a:pPr marL="0" indent="0" algn="ctr">
              <a:buNone/>
            </a:pPr>
            <a:endParaRPr lang="sr-Cyrl-RS" b="1" i="1" dirty="0"/>
          </a:p>
          <a:p>
            <a:pPr marL="0" indent="0" algn="ctr">
              <a:buNone/>
            </a:pPr>
            <a:endParaRPr lang="sr-Cyrl-RS" b="1" i="1" dirty="0" smtClean="0"/>
          </a:p>
          <a:p>
            <a:pPr marL="0" indent="0" algn="ctr">
              <a:buNone/>
            </a:pPr>
            <a:endParaRPr lang="sr-Cyrl-RS" b="1" i="1" dirty="0"/>
          </a:p>
          <a:p>
            <a:pPr marL="0" indent="0" algn="ctr">
              <a:buNone/>
            </a:pPr>
            <a:r>
              <a:rPr lang="sr-Cyrl-RS" sz="3200" b="1" i="1" dirty="0">
                <a:solidFill>
                  <a:srgbClr val="002060"/>
                </a:solidFill>
              </a:rPr>
              <a:t/>
            </a:r>
            <a:br>
              <a:rPr lang="sr-Cyrl-RS" sz="3200" b="1" i="1" dirty="0">
                <a:solidFill>
                  <a:srgbClr val="002060"/>
                </a:solidFill>
              </a:rPr>
            </a:br>
            <a:endParaRPr lang="sr-Latn-RS" sz="32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sr-Latn-RS" sz="3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sr-Latn-RS" sz="32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sr-Cyrl-RS" sz="4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Хвала на пажњи!</a:t>
            </a:r>
            <a:endParaRPr lang="en-US" sz="4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276" y="1610665"/>
            <a:ext cx="6229350" cy="28890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42900"/>
            <a:ext cx="11134725" cy="819150"/>
          </a:xfrm>
        </p:spPr>
        <p:txBody>
          <a:bodyPr>
            <a:normAutofit fontScale="90000"/>
          </a:bodyPr>
          <a:lstStyle/>
          <a:p>
            <a:r>
              <a:rPr lang="sr-Cyrl-RS" sz="355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имплементације Гаранције за младе </a:t>
            </a:r>
            <a:r>
              <a:rPr lang="sr-Cyrl-RS" sz="355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 период 2023-2026. године</a:t>
            </a:r>
            <a:endParaRPr lang="en-US" sz="355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170" y="1323975"/>
            <a:ext cx="11254105" cy="4448175"/>
          </a:xfrm>
        </p:spPr>
        <p:txBody>
          <a:bodyPr>
            <a:noAutofit/>
          </a:bodyPr>
          <a:lstStyle/>
          <a:p>
            <a:endParaRPr lang="sr-Cyrl-C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Влада </a:t>
            </a:r>
            <a:r>
              <a:rPr lang="sr-Cyrl-C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 утврдила </a:t>
            </a:r>
            <a:r>
              <a:rPr lang="sr-Cyrl-R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имплементације </a:t>
            </a:r>
            <a:r>
              <a:rPr lang="sr-Cyrl-C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Закључком на седници од 28. децембра 2023. године. („Службени гласник РС”, број 120/23</a:t>
            </a:r>
            <a:r>
              <a:rPr lang="sr-Cyrl-C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sr-Cyrl-C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имплементације је припремљен:</a:t>
            </a:r>
            <a:br>
              <a:rPr lang="sr-Cyrl-R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r-Cyrl-R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sr-Cyrl-R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оквиру </a:t>
            </a:r>
            <a:r>
              <a:rPr lang="sr-Cyrl-R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Стручне групе </a:t>
            </a:r>
            <a:r>
              <a:rPr lang="sr-Cyrl-R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Координационог </a:t>
            </a:r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тела;</a:t>
            </a:r>
            <a:r>
              <a:rPr lang="sr-Cyrl-C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 стручну и техничку подршку </a:t>
            </a:r>
            <a:r>
              <a:rPr lang="sr-Cyrl-R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Међународне организације рада</a:t>
            </a:r>
            <a:r>
              <a:rPr lang="sr-Cyrl-R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sr-Cyrl-C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RS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Cyrl-R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складу са </a:t>
            </a:r>
            <a:r>
              <a:rPr lang="sr-Cyrl-R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Смерницама</a:t>
            </a:r>
            <a:r>
              <a:rPr lang="sr-Cyrl-R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Европске </a:t>
            </a:r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комисије.</a:t>
            </a:r>
          </a:p>
          <a:p>
            <a:pPr marL="457200" lvl="1" indent="0" algn="just">
              <a:buNone/>
            </a:pPr>
            <a:endParaRPr lang="sr-Cyrl-R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3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417" y="5772150"/>
            <a:ext cx="2221858" cy="990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40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199" y="314326"/>
            <a:ext cx="11134725" cy="704850"/>
          </a:xfrm>
        </p:spPr>
        <p:txBody>
          <a:bodyPr>
            <a:normAutofit/>
          </a:bodyPr>
          <a:lstStyle/>
          <a:p>
            <a:r>
              <a:rPr lang="sr-Cyrl-R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 Гаранција за младе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362075"/>
            <a:ext cx="10810875" cy="4276724"/>
          </a:xfrm>
        </p:spPr>
        <p:txBody>
          <a:bodyPr>
            <a:normAutofit fontScale="92500" lnSpcReduction="20000"/>
          </a:bodyPr>
          <a:lstStyle/>
          <a:p>
            <a:r>
              <a:rPr lang="sr-Cyrl-R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Гаранција </a:t>
            </a:r>
            <a:r>
              <a:rPr lang="sr-Cyrl-R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младе је програм који државе чланице ЕУ користе од 2013. године</a:t>
            </a:r>
            <a:r>
              <a:rPr lang="sr-Cyrl-R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sr-Cyrl-R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Републици Србији Гаранција за младе </a:t>
            </a:r>
            <a:r>
              <a:rPr lang="sr-Cyrl-C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спроводиће се по моделу који се примењује на нивоу ЕУ</a:t>
            </a:r>
            <a:r>
              <a:rPr lang="sr-Latn-R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/>
          </a:p>
          <a:p>
            <a:pPr marL="0" indent="0" algn="just">
              <a:buNone/>
            </a:pP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Гаранцијa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младе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циљ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млади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30 година старости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добију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квалитетну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понуду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посао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наставак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образовања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праксу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року од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четири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месеца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уласка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статус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незапослености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напуштања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односно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завршетка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формалног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образовања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417" y="5772150"/>
            <a:ext cx="2221858" cy="9907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r-Cyrl-R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илотирање Гаранције за младе</a:t>
            </a:r>
            <a:br>
              <a:rPr lang="sr-Cyrl-R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јануар 2024. године до краја 2026. године</a:t>
            </a:r>
            <a:endParaRPr lang="en-US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7725" y="1805940"/>
            <a:ext cx="4331335" cy="3519170"/>
          </a:xfrm>
        </p:spPr>
        <p:txBody>
          <a:bodyPr/>
          <a:lstStyle/>
          <a:p>
            <a:pPr marL="0" indent="0" algn="l">
              <a:buNone/>
            </a:pPr>
            <a:r>
              <a:rPr lang="sr-Cyrl-R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 пилот филијале </a:t>
            </a:r>
            <a:r>
              <a:rPr lang="sr-Cyrl-R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Националне службе за запошљавање:</a:t>
            </a:r>
          </a:p>
          <a:p>
            <a:pPr marL="514350" indent="-514350">
              <a:buAutoNum type="arabicPeriod"/>
            </a:pPr>
            <a:r>
              <a:rPr lang="sr-Cyrl-R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Ниш</a:t>
            </a:r>
          </a:p>
          <a:p>
            <a:pPr marL="514350" indent="-514350">
              <a:buAutoNum type="arabicPeriod"/>
            </a:pPr>
            <a:r>
              <a:rPr lang="sr-Cyrl-R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Крушевац</a:t>
            </a:r>
          </a:p>
          <a:p>
            <a:pPr marL="514350" indent="-514350">
              <a:buAutoNum type="arabicPeriod"/>
            </a:pPr>
            <a:r>
              <a:rPr lang="sr-Cyrl-R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Сремска Митровица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6192520" y="1805940"/>
            <a:ext cx="4331335" cy="38703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+mj-lt"/>
              <a:buNone/>
            </a:pPr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Microsoft JhengHei UI Light" panose="020B0304030504040204" pitchFamily="34" charset="-120"/>
                <a:cs typeface="Times New Roman" panose="02020603050405020304" pitchFamily="18" charset="0"/>
                <a:sym typeface="+mn-ea"/>
              </a:rPr>
              <a:t>Фазе Гаранције за младе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ea typeface="Microsoft JhengHei UI Light" panose="020B0304030504040204" pitchFamily="34" charset="-12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Мапирање / Рана интервенција</a:t>
            </a:r>
            <a:endParaRPr lang="sr-Cyrl-R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Досезање (до </a:t>
            </a:r>
            <a:r>
              <a:rPr lang="sr-Latn-RS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+mn-ea"/>
              </a:rPr>
              <a:t>NEET</a:t>
            </a:r>
            <a:r>
              <a:rPr lang="sr-Latn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младих - који нису запослени и нису у образовању и обуци)</a:t>
            </a:r>
            <a:endParaRPr lang="sr-Cyrl-R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Припрема</a:t>
            </a:r>
            <a:endParaRPr lang="sr-Cyrl-R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Понуда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417" y="5772150"/>
            <a:ext cx="2221858" cy="9907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518248"/>
          </a:xfrm>
        </p:spPr>
        <p:txBody>
          <a:bodyPr/>
          <a:lstStyle/>
          <a:p>
            <a:pPr>
              <a:lnSpc>
                <a:spcPct val="0"/>
              </a:lnSpc>
            </a:pPr>
            <a:r>
              <a:rPr lang="sr-Cyrl-R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Фаза мапирања и ране интервенције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6525"/>
            <a:ext cx="10515600" cy="4298950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Улога локалних самоуправа:</a:t>
            </a:r>
          </a:p>
          <a:p>
            <a:pPr lvl="1"/>
            <a:r>
              <a:rPr lang="sr-Cyrl-RS" sz="259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Иницирање и координација формалних партнерстава актера на локалу (подршку пружа СКГО)</a:t>
            </a:r>
            <a:r>
              <a:rPr lang="en-US" altLang="sr-Cyrl-RS" sz="259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sr-Cyrl-RS" sz="2595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Cyrl-CS" sz="259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Усаглашавање </a:t>
            </a:r>
            <a:r>
              <a:rPr lang="sr-Cyrl-CS" sz="259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локалних планских </a:t>
            </a:r>
            <a:r>
              <a:rPr lang="sr-Cyrl-CS" sz="259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докумената </a:t>
            </a:r>
            <a:r>
              <a:rPr lang="sr-Cyrl-RS" sz="259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који садрже активности</a:t>
            </a:r>
            <a:r>
              <a:rPr lang="sr-Cyrl-CS" sz="259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које могу остварити непосредан или посредан утицај на спровођење услуга Гаранције за младе на локалу</a:t>
            </a:r>
            <a:r>
              <a:rPr lang="sr-Latn-RS" sz="259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Cyrl-RS" sz="2595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Рана интервенција</a:t>
            </a:r>
          </a:p>
          <a:p>
            <a:pPr lvl="0"/>
            <a:r>
              <a:rPr lang="sr-Cyrl-RS" sz="259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Министарство просвете </a:t>
            </a:r>
          </a:p>
          <a:p>
            <a:pPr lvl="0"/>
            <a:r>
              <a:rPr lang="sr-Cyrl-RS" sz="259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Канцеларија за дуално образовање и Национални оквир квалификација</a:t>
            </a:r>
          </a:p>
          <a:p>
            <a:pPr lvl="0"/>
            <a:r>
              <a:rPr lang="sr-Cyrl-RS" sz="259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Агенција за </a:t>
            </a:r>
            <a:r>
              <a:rPr lang="sr-Cyrl-RS" sz="259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квалификације</a:t>
            </a:r>
          </a:p>
          <a:p>
            <a:pPr lvl="0"/>
            <a:r>
              <a:rPr lang="sr-Cyrl-RS" sz="259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Предшколске установе, школе</a:t>
            </a:r>
          </a:p>
          <a:p>
            <a:pPr lvl="0"/>
            <a:r>
              <a:rPr lang="sr-Cyrl-RS" sz="259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 органи у сектору образовања.</a:t>
            </a:r>
            <a:endParaRPr lang="sr-Cyrl-RS" sz="259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sr-Cyrl-RS" sz="2595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sr-Cyrl-R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sr-Cyrl-R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417" y="5772150"/>
            <a:ext cx="2221858" cy="9907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475" y="258791"/>
            <a:ext cx="10515600" cy="759126"/>
          </a:xfrm>
        </p:spPr>
        <p:txBody>
          <a:bodyPr>
            <a:normAutofit/>
          </a:bodyPr>
          <a:lstStyle/>
          <a:p>
            <a:pPr>
              <a:lnSpc>
                <a:spcPct val="30000"/>
              </a:lnSpc>
            </a:pPr>
            <a:r>
              <a:rPr lang="sr-Cyrl-R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Фаза </a:t>
            </a:r>
            <a:r>
              <a:rPr lang="sr-Cyrl-R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мапирања и </a:t>
            </a:r>
            <a:r>
              <a:rPr lang="sr-Cyrl-RS" sz="3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ране </a:t>
            </a:r>
            <a:r>
              <a:rPr lang="sr-Cyrl-RS" sz="3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интервенције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771525"/>
            <a:ext cx="11182350" cy="5019675"/>
          </a:xfrm>
        </p:spPr>
        <p:txBody>
          <a:bodyPr>
            <a:normAutofit fontScale="62500" lnSpcReduction="20000"/>
          </a:bodyPr>
          <a:lstStyle/>
          <a:p>
            <a:endParaRPr lang="sr-Cyrl-CS" sz="3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унапређење </a:t>
            </a:r>
            <a:r>
              <a:rPr lang="sr-Cyrl-C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 формалног образовања, </a:t>
            </a:r>
            <a:endParaRPr lang="en-US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креирање програма </a:t>
            </a:r>
            <a:r>
              <a:rPr lang="sr-Cyrl-R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наставе заснованих </a:t>
            </a:r>
            <a:r>
              <a:rPr lang="sr-Cyrl-R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тржишно релевантним стандардима </a:t>
            </a:r>
            <a:r>
              <a:rPr lang="sr-Cyrl-R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квалификација,</a:t>
            </a:r>
            <a:endParaRPr lang="en-US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проширење обухвата дуалног образовања </a:t>
            </a:r>
            <a:r>
              <a:rPr lang="sr-Cyrl-R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средњем </a:t>
            </a:r>
            <a:r>
              <a:rPr lang="sr-Cyrl-R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образовању,</a:t>
            </a:r>
            <a:endParaRPr lang="en-US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јачање капацитета послодаваца да се укључе у дуално </a:t>
            </a:r>
            <a:r>
              <a:rPr lang="sr-Cyrl-R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образовање,</a:t>
            </a:r>
            <a:endParaRPr lang="en-US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унапређивање практичних облика наставе у стручним </a:t>
            </a:r>
            <a:r>
              <a:rPr lang="sr-Cyrl-R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школама,</a:t>
            </a:r>
            <a:endParaRPr lang="en-US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подстицање сарадње високошколских установа са послодавцима, привредом и јавним </a:t>
            </a:r>
            <a:r>
              <a:rPr lang="sr-Cyrl-R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сектором,</a:t>
            </a:r>
            <a:endParaRPr lang="en-US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развој система карије</a:t>
            </a:r>
            <a:r>
              <a:rPr lang="sr-Cyrl-RS" sz="3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рног</a:t>
            </a:r>
            <a:r>
              <a:rPr lang="sr-Cyrl-R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вођења и </a:t>
            </a:r>
            <a:r>
              <a:rPr lang="sr-Cyrl-R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саветовања,</a:t>
            </a:r>
            <a:endParaRPr lang="sr-Cyrl-RS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повећање доступности и обухвата предшколског васпитања и </a:t>
            </a:r>
            <a:r>
              <a:rPr lang="sr-Cyrl-R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образовања,</a:t>
            </a:r>
            <a:endParaRPr lang="en-US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унапређење понуде неформалног образовања </a:t>
            </a:r>
            <a:r>
              <a:rPr lang="sr-Cyrl-R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кроз акредитацију програма </a:t>
            </a:r>
            <a:r>
              <a:rPr lang="sr-Cyrl-R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обука,</a:t>
            </a:r>
            <a:endParaRPr lang="en-US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развој </a:t>
            </a:r>
            <a:r>
              <a:rPr lang="sr-Cyrl-C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поступка признавања претходног </a:t>
            </a:r>
            <a:r>
              <a:rPr lang="sr-Cyrl-CS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учења.</a:t>
            </a:r>
            <a:endParaRPr lang="en-US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417" y="5772150"/>
            <a:ext cx="2221858" cy="9907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4301"/>
            <a:ext cx="10515600" cy="952500"/>
          </a:xfrm>
        </p:spPr>
        <p:txBody>
          <a:bodyPr/>
          <a:lstStyle/>
          <a:p>
            <a:pPr>
              <a:lnSpc>
                <a:spcPct val="30000"/>
              </a:lnSpc>
            </a:pPr>
            <a:r>
              <a:rPr lang="sr-Cyrl-R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Фаза досезања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781049"/>
            <a:ext cx="11229975" cy="4867275"/>
          </a:xfrm>
        </p:spPr>
        <p:txBody>
          <a:bodyPr>
            <a:normAutofit lnSpcReduction="10000"/>
          </a:bodyPr>
          <a:lstStyle/>
          <a:p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Досезање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NЕЕТ младих</a:t>
            </a: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који се налазе ван </a:t>
            </a:r>
            <a:r>
              <a:rPr lang="sr-Cyrl-R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</a:t>
            </a:r>
          </a:p>
          <a:p>
            <a:r>
              <a:rPr lang="en-US" altLang="sr-Cyrl-R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sr-Cyrl-R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рганизације </a:t>
            </a: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цивилног друштва, канцеларије за младе и омладински радници ће радити </a:t>
            </a:r>
            <a:r>
              <a:rPr lang="sr-Cyrl-R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досезање.</a:t>
            </a:r>
          </a:p>
          <a:p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 за досезање и активацију NЕЕТ младих</a:t>
            </a:r>
            <a:r>
              <a:rPr lang="sr-Cyrl-R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који се налазе ван система </a:t>
            </a:r>
          </a:p>
          <a:p>
            <a:pPr lvl="1"/>
            <a:r>
              <a:rPr lang="sr-Cyrl-RS" sz="205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Развијен уз подршку ИПА 2020, Техничка подршка у области запошљавања;</a:t>
            </a:r>
          </a:p>
          <a:p>
            <a:pPr lvl="1"/>
            <a:r>
              <a:rPr lang="sr-Cyrl-RS" sz="2055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Ужи састав Стручне групе Координационог тела – одговорни за развој Модела.</a:t>
            </a:r>
          </a:p>
          <a:p>
            <a:pPr lvl="1"/>
            <a:endParaRPr lang="sr-Cyrl-RS" sz="2055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Министарство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туризма 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омладине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развој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управљање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фазом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досезања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Кровна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организација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младих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Србије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SDC - Програм „Знањем до посла </a:t>
            </a: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Е2Еˮ -</a:t>
            </a:r>
            <a:r>
              <a:rPr lang="sr-Cyrl-R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израда и реализација програма обуке за примену Модела</a:t>
            </a:r>
          </a:p>
          <a:p>
            <a:pPr marL="0" lvl="0" indent="0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417" y="5772150"/>
            <a:ext cx="2221858" cy="9907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52399"/>
            <a:ext cx="10515600" cy="1333499"/>
          </a:xfrm>
        </p:spPr>
        <p:txBody>
          <a:bodyPr/>
          <a:lstStyle/>
          <a:p>
            <a:pPr algn="l">
              <a:buClrTx/>
              <a:buSzTx/>
              <a:buFontTx/>
            </a:pPr>
            <a:r>
              <a:rPr lang="sr-Cyrl-R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Фаза припреме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3926"/>
            <a:ext cx="10515600" cy="5076824"/>
          </a:xfrm>
        </p:spPr>
        <p:txBody>
          <a:bodyPr>
            <a:normAutofit/>
          </a:bodyPr>
          <a:lstStyle/>
          <a:p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Национална служба за запошљавање </a:t>
            </a:r>
            <a:r>
              <a:rPr lang="sr-Cyrl-R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(НСЗ)</a:t>
            </a:r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главна улазна тачка Гаранције за младе. </a:t>
            </a:r>
          </a:p>
          <a:p>
            <a:endParaRPr lang="sr-Cyrl-R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Тренутни портфолио услуга НСЗ - додатно ојачан кроз:</a:t>
            </a:r>
          </a:p>
          <a:p>
            <a:pPr lvl="1"/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кратке обуке;</a:t>
            </a:r>
          </a:p>
          <a:p>
            <a:pPr lvl="1"/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алати за процену и самопроцену дигиталних вештина;</a:t>
            </a:r>
          </a:p>
          <a:p>
            <a:pPr lvl="1"/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пилотирање поступка признавања претходног учења; </a:t>
            </a:r>
          </a:p>
          <a:p>
            <a:pPr lvl="1"/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новчани додатак за бригу о деци.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417" y="5772150"/>
            <a:ext cx="2221858" cy="9907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238124"/>
            <a:ext cx="10515600" cy="1060450"/>
          </a:xfrm>
        </p:spPr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Фаза понуде</a:t>
            </a:r>
            <a:br>
              <a:rPr lang="sr-Cyrl-R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480" y="495301"/>
            <a:ext cx="11856720" cy="5943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altLang="en-US" sz="20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alt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Несубвенционисана</a:t>
            </a:r>
            <a:r>
              <a:rPr lang="sr-Cyrl-RS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понуда </a:t>
            </a:r>
            <a:r>
              <a:rPr lang="sr-Cyrl-RS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r-Cyrl-RS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Директно посредовање по захтеву послодавца</a:t>
            </a:r>
          </a:p>
          <a:p>
            <a:pPr marL="0" indent="0">
              <a:buNone/>
            </a:pPr>
            <a:r>
              <a:rPr lang="sr-Cyrl-R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Субвенционисане понуде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Национална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служба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запошљавање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1"/>
            <a:r>
              <a:rPr lang="en-US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Субвенционисано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запошљавање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младих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Субвенционисано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самозапошљавање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Приправништво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младе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Стицање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знања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Јавни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радови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онуде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других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органа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ће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такође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бити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укључене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Гаранцију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младе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Министарство</a:t>
            </a:r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привреде</a:t>
            </a:r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подстицања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развоја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предузетништва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кроз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финансијску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подршку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почетнике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пословању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младе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/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Развојн</a:t>
            </a:r>
            <a:r>
              <a:rPr lang="sr-Cyrl-RS" alt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агенциј</a:t>
            </a:r>
            <a:r>
              <a:rPr lang="sr-Cyrl-RS" alt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Србије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</a:p>
          <a:p>
            <a:pPr lvl="2"/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акредитован</a:t>
            </a:r>
            <a:r>
              <a:rPr lang="sr-Cyrl-RS" alt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регионалн</a:t>
            </a:r>
            <a:r>
              <a:rPr lang="sr-Cyrl-RS" alt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развојн</a:t>
            </a:r>
            <a:r>
              <a:rPr lang="sr-Cyrl-RS" alt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агенциј</a:t>
            </a:r>
            <a:r>
              <a:rPr lang="sr-Cyrl-RS" alt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Министарство</a:t>
            </a:r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финансија</a:t>
            </a:r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Пореске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олакшице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складу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 </a:t>
            </a:r>
            <a:r>
              <a:rPr lang="en-US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порезу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доходак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грађана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доприносима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обавезно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социјално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осигурање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6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417" y="5772150"/>
            <a:ext cx="2221858" cy="9907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535</TotalTime>
  <Words>848</Words>
  <Application>Microsoft Office PowerPoint</Application>
  <PresentationFormat>Widescreen</PresentationFormat>
  <Paragraphs>128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Microsoft JhengHei UI Light</vt:lpstr>
      <vt:lpstr>Arial</vt:lpstr>
      <vt:lpstr>Calibri</vt:lpstr>
      <vt:lpstr>Calibri Light</vt:lpstr>
      <vt:lpstr>Cambria</vt:lpstr>
      <vt:lpstr>Myriad Pro</vt:lpstr>
      <vt:lpstr>Times New Roman</vt:lpstr>
      <vt:lpstr>Office Theme</vt:lpstr>
      <vt:lpstr>PowerPoint Presentation</vt:lpstr>
      <vt:lpstr>План имплементације Гаранције за младе за период 2023-2026. године</vt:lpstr>
      <vt:lpstr>Програм Гаранција за младе</vt:lpstr>
      <vt:lpstr>Пилотирање Гаранције за младе јануар 2024. године до краја 2026. године</vt:lpstr>
      <vt:lpstr>Фаза мапирања и ране интервенције</vt:lpstr>
      <vt:lpstr>Фаза мапирања и ране интервенције</vt:lpstr>
      <vt:lpstr>Фаза досезања</vt:lpstr>
      <vt:lpstr>Фаза припреме</vt:lpstr>
      <vt:lpstr> Фаза понуде </vt:lpstr>
      <vt:lpstr> Фаза понуде </vt:lpstr>
      <vt:lpstr>Финансијска средства за спровођење Плана имплементације </vt:lpstr>
      <vt:lpstr>PowerPoint Presentation</vt:lpstr>
      <vt:lpstr>Оквир показатеља за праћење Гаранције за младе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Milana Sekulić</cp:lastModifiedBy>
  <cp:revision>352</cp:revision>
  <cp:lastPrinted>2023-12-21T14:45:00Z</cp:lastPrinted>
  <dcterms:created xsi:type="dcterms:W3CDTF">2017-10-04T08:58:00Z</dcterms:created>
  <dcterms:modified xsi:type="dcterms:W3CDTF">2024-03-15T11:32:33Z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3D4369EF530B46EBAA90430D4C969956_13</vt:lpwstr>
  </property>
  <property fmtid="{D5CDD505-2E9C-101B-9397-08002B2CF9AE}" pid="3" name="KSOProductBuildVer">
    <vt:lpwstr>1033-12.2.0.13359</vt:lpwstr>
  </property>
</Properties>
</file>